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71" r:id="rId10"/>
    <p:sldId id="267" r:id="rId11"/>
    <p:sldId id="259" r:id="rId12"/>
    <p:sldId id="260" r:id="rId13"/>
    <p:sldId id="261" r:id="rId14"/>
    <p:sldId id="273" r:id="rId15"/>
    <p:sldId id="268" r:id="rId16"/>
    <p:sldId id="272" r:id="rId17"/>
    <p:sldId id="269" r:id="rId18"/>
    <p:sldId id="277" r:id="rId19"/>
    <p:sldId id="276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767DF-D9B8-406B-BCAC-899AAD50656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9D514-7F6D-411F-8488-39ABEBD0F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9D514-7F6D-411F-8488-39ABEBD0FF6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1449C-B461-4B97-B4AF-89C9490685C1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ED1CF-194A-47C2-B9BD-933364B05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2492896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Механизмы возникновения конфликтов</a:t>
            </a:r>
            <a:endParaRPr lang="ru-RU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Субъективные факторы, способствующие конфликту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908720"/>
            <a:ext cx="84249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По Дж. Рубину условиями, способствующими конфликту, являются: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Периоды </a:t>
            </a:r>
            <a:r>
              <a:rPr lang="ru-RU" b="1" dirty="0" err="1" smtClean="0"/>
              <a:t>быстродостигаемых</a:t>
            </a:r>
            <a:r>
              <a:rPr lang="ru-RU" b="1" dirty="0" smtClean="0"/>
              <a:t> успехов</a:t>
            </a:r>
            <a:r>
              <a:rPr lang="ru-RU" dirty="0" smtClean="0"/>
              <a:t> =</a:t>
            </a:r>
            <a:r>
              <a:rPr lang="en-US" dirty="0" smtClean="0"/>
              <a:t>&gt;</a:t>
            </a:r>
            <a:r>
              <a:rPr lang="ru-RU" dirty="0" smtClean="0"/>
              <a:t> Возрастание надежд людей =</a:t>
            </a:r>
            <a:r>
              <a:rPr lang="en-US" dirty="0" smtClean="0"/>
              <a:t>&gt;</a:t>
            </a:r>
            <a:r>
              <a:rPr lang="ru-RU" dirty="0" smtClean="0"/>
              <a:t> Возрастание притязаний людей.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Неопределенность в оценке соотношения сил.</a:t>
            </a:r>
            <a:r>
              <a:rPr lang="ru-RU" dirty="0" smtClean="0"/>
              <a:t> Т.е.</a:t>
            </a:r>
            <a:r>
              <a:rPr lang="en-US" dirty="0" smtClean="0"/>
              <a:t> </a:t>
            </a:r>
            <a:r>
              <a:rPr lang="ru-RU" dirty="0" smtClean="0"/>
              <a:t>Сторона, принимая желаемое за действительность,</a:t>
            </a:r>
            <a:r>
              <a:rPr lang="en-US" dirty="0" smtClean="0"/>
              <a:t> </a:t>
            </a:r>
            <a:r>
              <a:rPr lang="ru-RU" dirty="0" smtClean="0"/>
              <a:t>полагает, что она сильнее другой. =</a:t>
            </a:r>
            <a:r>
              <a:rPr lang="en-US" dirty="0" smtClean="0"/>
              <a:t>&gt; </a:t>
            </a:r>
            <a:r>
              <a:rPr lang="ru-RU" dirty="0" smtClean="0"/>
              <a:t>Рост несовместимых</a:t>
            </a:r>
          </a:p>
          <a:p>
            <a:pPr algn="just"/>
            <a:r>
              <a:rPr lang="ru-RU" dirty="0" smtClean="0"/>
              <a:t>Притязаний =</a:t>
            </a:r>
            <a:r>
              <a:rPr lang="en-US" dirty="0" smtClean="0"/>
              <a:t>&gt;</a:t>
            </a:r>
            <a:r>
              <a:rPr lang="ru-RU" dirty="0" smtClean="0"/>
              <a:t> Конфликт.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Обидное сравнение</a:t>
            </a:r>
            <a:r>
              <a:rPr lang="ru-RU" dirty="0" smtClean="0"/>
              <a:t>. Осознание того, что другая сторона, не имеющая</a:t>
            </a:r>
          </a:p>
          <a:p>
            <a:pPr algn="just"/>
            <a:r>
              <a:rPr lang="ru-RU" dirty="0" smtClean="0"/>
              <a:t>больших заслуг, пользуется </a:t>
            </a:r>
            <a:r>
              <a:rPr lang="ru-RU" dirty="0" err="1" smtClean="0"/>
              <a:t>бОльшими</a:t>
            </a:r>
            <a:r>
              <a:rPr lang="ru-RU" dirty="0" smtClean="0"/>
              <a:t> привилегиями  =</a:t>
            </a:r>
            <a:r>
              <a:rPr lang="en-US" dirty="0" smtClean="0"/>
              <a:t>&gt;  </a:t>
            </a:r>
            <a:r>
              <a:rPr lang="ru-RU" dirty="0" smtClean="0"/>
              <a:t>Обидное сравнение =</a:t>
            </a:r>
            <a:r>
              <a:rPr lang="en-US" dirty="0" smtClean="0"/>
              <a:t>&gt; </a:t>
            </a:r>
            <a:r>
              <a:rPr lang="ru-RU" dirty="0" smtClean="0"/>
              <a:t>Рост притязаний (реалистичных, т.к. представляется, что одна сторона не хуже другой, и идеалистических).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Статусная неопределенность</a:t>
            </a:r>
            <a:r>
              <a:rPr lang="ru-RU" dirty="0" smtClean="0"/>
              <a:t> =</a:t>
            </a:r>
            <a:r>
              <a:rPr lang="en-US" dirty="0" smtClean="0"/>
              <a:t>&gt;</a:t>
            </a:r>
            <a:r>
              <a:rPr lang="ru-RU" dirty="0" smtClean="0"/>
              <a:t> Обидные сравнения. Возникает  там, где для оценки заслуг существуют многообразные критерии.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Мышление по типу «всё или ничего»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Наличие индивидов, способных стать лидерами</a:t>
            </a:r>
            <a:r>
              <a:rPr lang="ru-RU" dirty="0" smtClean="0"/>
              <a:t> =</a:t>
            </a:r>
            <a:r>
              <a:rPr lang="en-US" dirty="0" smtClean="0"/>
              <a:t>&gt;</a:t>
            </a:r>
            <a:r>
              <a:rPr lang="ru-RU" dirty="0" smtClean="0"/>
              <a:t> Межгрупповые конфликты.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988840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Формулы возникновения конфликтов</a:t>
            </a: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Основные типы конфликтов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000" dirty="0" smtClean="0"/>
              <a:t>(по механизму возникновения)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0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Самопроизвольные (случайные)</a:t>
            </a:r>
            <a:r>
              <a:rPr lang="ru-RU" dirty="0" smtClean="0"/>
              <a:t>. Развиваются не в силу наличия противоречий, а в соответствии с универсальным механизмом нарастания напряженности, присущим человеческим отношениям.</a:t>
            </a:r>
          </a:p>
          <a:p>
            <a:pPr algn="just"/>
            <a:r>
              <a:rPr lang="ru-RU" dirty="0" smtClean="0"/>
              <a:t>С точки зрения участников такие конфликты непреднамеренные, т.к. они </a:t>
            </a:r>
          </a:p>
          <a:p>
            <a:pPr algn="just"/>
            <a:r>
              <a:rPr lang="ru-RU" dirty="0" smtClean="0"/>
              <a:t>беспредметны (отсутствует предмет конфликта, объект несовместимых притязаний сторон).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Индикаторы</a:t>
            </a:r>
            <a:r>
              <a:rPr lang="ru-RU" dirty="0" smtClean="0"/>
              <a:t> случайных конфликтов: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полная неожиданность, внезапность, т.е. за несколько секунд до конфликта никто не подозревает о том, что станет его участником;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в случайных конфликтах нет победителей – все их участники оказываются в проигрыше.</a:t>
            </a:r>
          </a:p>
          <a:p>
            <a:pPr algn="just"/>
            <a:r>
              <a:rPr lang="ru-RU" sz="2800" dirty="0" smtClean="0"/>
              <a:t>       +</a:t>
            </a:r>
          </a:p>
          <a:p>
            <a:pPr algn="just"/>
            <a:r>
              <a:rPr lang="ru-RU" dirty="0" smtClean="0"/>
              <a:t>Отсутствие серьезных объективных причин для их возникновения (данный признак требует анализа =</a:t>
            </a:r>
            <a:r>
              <a:rPr lang="en-US" dirty="0" smtClean="0"/>
              <a:t>&gt;</a:t>
            </a:r>
            <a:r>
              <a:rPr lang="ru-RU" dirty="0" smtClean="0"/>
              <a:t> не всегда выступает в качестве индикатора). </a:t>
            </a:r>
            <a:endParaRPr lang="ru-RU" dirty="0"/>
          </a:p>
        </p:txBody>
      </p:sp>
      <p:pic>
        <p:nvPicPr>
          <p:cNvPr id="15362" name="Picture 2" descr="Конфликты в организаци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157192"/>
            <a:ext cx="2519998" cy="1512000"/>
          </a:xfrm>
          <a:prstGeom prst="rect">
            <a:avLst/>
          </a:prstGeom>
          <a:noFill/>
        </p:spPr>
      </p:pic>
      <p:pic>
        <p:nvPicPr>
          <p:cNvPr id="15364" name="Picture 4" descr="Производственные конфликты, участники, конфликтогены, типы конфлик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157192"/>
            <a:ext cx="2272132" cy="15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6154" y="260648"/>
            <a:ext cx="45951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Основные типы конфликтов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Н</a:t>
            </a:r>
            <a:r>
              <a:rPr lang="ru-RU" sz="2400" b="1" dirty="0" smtClean="0"/>
              <a:t>еслучайные конфликты</a:t>
            </a:r>
            <a:r>
              <a:rPr lang="ru-RU" sz="2400" dirty="0" smtClean="0"/>
              <a:t>. Характеризуются наличием значимых противоречий между сторонами конфликта. Противоречия накапливаются и составляют основу </a:t>
            </a:r>
            <a:r>
              <a:rPr lang="ru-RU" sz="2400" b="1" dirty="0" smtClean="0"/>
              <a:t>конфликтной ситуации</a:t>
            </a:r>
            <a:r>
              <a:rPr lang="ru-RU" sz="2400" dirty="0" smtClean="0"/>
              <a:t>. Наличие конфликтной ситуации - отличительный признак неслучайного конфликта.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В отличие от случайных конфликтов </a:t>
            </a:r>
            <a:r>
              <a:rPr lang="ru-RU" sz="2400" b="1" dirty="0" smtClean="0"/>
              <a:t>неслучайные конфликты характеризуются: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наличием значимых противоречий между сторонами конфликта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обычно эти противоречия накапливаются и составляют основу конфликтной ситуации (наличие конфликтной ситуации).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Три формулы конфликтов по В.П. </a:t>
            </a:r>
            <a:r>
              <a:rPr lang="ru-RU" sz="2400" dirty="0" err="1" smtClean="0"/>
              <a:t>Шейнову</a:t>
            </a:r>
            <a:r>
              <a:rPr lang="ru-RU" sz="2400" dirty="0" smtClean="0"/>
              <a:t>:</a:t>
            </a:r>
          </a:p>
          <a:p>
            <a:pPr algn="just"/>
            <a:r>
              <a:rPr lang="ru-RU" sz="2400" b="1" dirty="0" smtClean="0"/>
              <a:t>Тип А </a:t>
            </a:r>
            <a:r>
              <a:rPr lang="ru-RU" sz="2400" i="1" dirty="0" smtClean="0"/>
              <a:t>(характерен для случайных конфликтов)</a:t>
            </a:r>
          </a:p>
          <a:p>
            <a:pPr algn="just"/>
            <a:r>
              <a:rPr lang="ru-RU" sz="2400" dirty="0" smtClean="0"/>
              <a:t>Зависимость конфликта от </a:t>
            </a:r>
            <a:r>
              <a:rPr lang="ru-RU" sz="2400" dirty="0" err="1" smtClean="0"/>
              <a:t>конфликтогенов</a:t>
            </a:r>
            <a:r>
              <a:rPr lang="ru-RU" sz="2400" dirty="0" smtClean="0"/>
              <a:t> (КФГ): </a:t>
            </a:r>
          </a:p>
          <a:p>
            <a:pPr algn="just"/>
            <a:r>
              <a:rPr lang="ru-RU" sz="2400" dirty="0" smtClean="0"/>
              <a:t>КФГ1 </a:t>
            </a:r>
            <a:r>
              <a:rPr lang="en-US" sz="2400" dirty="0" smtClean="0"/>
              <a:t>-&gt; </a:t>
            </a:r>
            <a:r>
              <a:rPr lang="ru-RU" sz="2400" dirty="0" smtClean="0"/>
              <a:t>КФГ2 -</a:t>
            </a:r>
            <a:r>
              <a:rPr lang="en-US" sz="2400" dirty="0" smtClean="0"/>
              <a:t>&gt;</a:t>
            </a:r>
            <a:r>
              <a:rPr lang="ru-RU" sz="2400" dirty="0" smtClean="0"/>
              <a:t> КФГ3 -</a:t>
            </a:r>
            <a:r>
              <a:rPr lang="en-US" sz="2400" dirty="0" smtClean="0"/>
              <a:t>&gt;</a:t>
            </a:r>
            <a:r>
              <a:rPr lang="ru-RU" sz="2400" dirty="0" smtClean="0"/>
              <a:t> ….-</a:t>
            </a:r>
            <a:r>
              <a:rPr lang="en-US" sz="2400" dirty="0" smtClean="0"/>
              <a:t>&gt;</a:t>
            </a:r>
            <a:r>
              <a:rPr lang="ru-RU" sz="2400" dirty="0" smtClean="0"/>
              <a:t> КФ</a:t>
            </a:r>
          </a:p>
          <a:p>
            <a:pPr algn="just"/>
            <a:r>
              <a:rPr lang="ru-RU" sz="2400" dirty="0" smtClean="0"/>
              <a:t>Закон эскалации </a:t>
            </a:r>
            <a:r>
              <a:rPr lang="ru-RU" sz="2400" dirty="0" err="1" smtClean="0"/>
              <a:t>конфликтогенов</a:t>
            </a:r>
            <a:r>
              <a:rPr lang="ru-RU" sz="2400" dirty="0" smtClean="0"/>
              <a:t> (каждый последующий </a:t>
            </a:r>
            <a:r>
              <a:rPr lang="ru-RU" sz="2400" dirty="0" err="1" smtClean="0"/>
              <a:t>конфликтоген</a:t>
            </a:r>
            <a:r>
              <a:rPr lang="ru-RU" sz="2400" dirty="0" smtClean="0"/>
              <a:t> больше предыдущего). 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dirty="0" smtClean="0"/>
              <a:t>Тип Б </a:t>
            </a:r>
            <a:r>
              <a:rPr lang="ru-RU" sz="2400" i="1" dirty="0" smtClean="0"/>
              <a:t>(характерен для неслучайных конфликтов)</a:t>
            </a:r>
            <a:endParaRPr lang="ru-RU" sz="2400" b="1" dirty="0" smtClean="0"/>
          </a:p>
          <a:p>
            <a:pPr algn="just"/>
            <a:r>
              <a:rPr lang="ru-RU" sz="2400" dirty="0" smtClean="0"/>
              <a:t>Зависимость конфликта от конфликтной ситуации (КС) и инцидента (И): КС + И =КФ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dirty="0" smtClean="0"/>
              <a:t>Тип В </a:t>
            </a:r>
            <a:r>
              <a:rPr lang="ru-RU" sz="2400" i="1" dirty="0" smtClean="0"/>
              <a:t>(характерен для неслучайных конфликтов)</a:t>
            </a:r>
            <a:endParaRPr lang="ru-RU" sz="2400" b="1" dirty="0" smtClean="0"/>
          </a:p>
          <a:p>
            <a:pPr algn="just"/>
            <a:r>
              <a:rPr lang="ru-RU" sz="2400" dirty="0" smtClean="0"/>
              <a:t>Конфликт как сумма нескольких конфликтных ситуаций:  </a:t>
            </a:r>
          </a:p>
          <a:p>
            <a:pPr algn="just"/>
            <a:r>
              <a:rPr lang="ru-RU" sz="2400" dirty="0" smtClean="0"/>
              <a:t>КС1 + КС2 + … + = КФ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907704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Формулы конфликтов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6064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Конфликтогены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err="1" smtClean="0"/>
              <a:t>Конфликтоген</a:t>
            </a:r>
            <a:r>
              <a:rPr lang="ru-RU" sz="2000" dirty="0" smtClean="0"/>
              <a:t> – вербальные или невербальные средства общения, а также действия или бездействия примененные осознанно или неосознанно одним из субъектов социального взаимодействия  по отношению к другому, которые вызывают у последнего отрицательные эмоциональные переживания и подталкивают его к агрессивным действиям по отношению к первому, способствую возникновению конфликта между ними.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84984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 smtClean="0"/>
              <a:t>Конфликтогенами</a:t>
            </a:r>
            <a:r>
              <a:rPr lang="ru-RU" sz="2000" b="1" dirty="0" smtClean="0"/>
              <a:t> могут быть </a:t>
            </a:r>
            <a:r>
              <a:rPr lang="ru-RU" sz="2000" dirty="0" smtClean="0"/>
              <a:t>агрессивные, презрительные и иные им подобные интонации в речи, невербальные проявления (недружелюбное выражение лица, агрессивные позы и жесты, которые могут восприниматься как враждебные).</a:t>
            </a:r>
          </a:p>
          <a:p>
            <a:pPr algn="just"/>
            <a:r>
              <a:rPr lang="ru-RU" sz="2000" dirty="0" smtClean="0"/>
              <a:t>Механизм действия </a:t>
            </a:r>
            <a:r>
              <a:rPr lang="ru-RU" sz="2000" dirty="0" err="1" smtClean="0"/>
              <a:t>конфликтогенов</a:t>
            </a:r>
            <a:r>
              <a:rPr lang="ru-RU" sz="2000" dirty="0" smtClean="0"/>
              <a:t>: </a:t>
            </a:r>
            <a:r>
              <a:rPr lang="ru-RU" sz="2000" b="1" dirty="0" smtClean="0"/>
              <a:t>мы намного более чувствительны к словам и поступкам других, нежели к собственным.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 smtClean="0"/>
              <a:t>На </a:t>
            </a:r>
            <a:r>
              <a:rPr lang="ru-RU" sz="2000" b="1" dirty="0" err="1" smtClean="0"/>
              <a:t>конфликтоген</a:t>
            </a:r>
            <a:r>
              <a:rPr lang="ru-RU" sz="2000" b="1" dirty="0" smtClean="0"/>
              <a:t> в наш адрес мы, как правило, отвечаем более сильным </a:t>
            </a:r>
            <a:r>
              <a:rPr lang="ru-RU" sz="2000" b="1" dirty="0" err="1" smtClean="0"/>
              <a:t>конфликтогеном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60648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Классификация </a:t>
            </a:r>
            <a:r>
              <a:rPr lang="ru-RU" sz="2800" b="1" dirty="0" err="1" smtClean="0"/>
              <a:t>конфликтогенов</a:t>
            </a:r>
            <a:r>
              <a:rPr lang="ru-RU" sz="2800" b="1" dirty="0" smtClean="0"/>
              <a:t> в конфликте типа 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501317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340768"/>
          <a:ext cx="8424935" cy="486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496855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</a:t>
                      </a:r>
                      <a:r>
                        <a:rPr lang="ru-RU" dirty="0" err="1" smtClean="0"/>
                        <a:t>конфликтогена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Форма</a:t>
                      </a:r>
                      <a:r>
                        <a:rPr lang="ru-RU" baseline="0" dirty="0" smtClean="0"/>
                        <a:t> проявления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Прямое негативное отношение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Приказание, угроза; замечание, критика; обвинение; насмешка, сарказм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Снисходительное отношение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Унизительное утешение,</a:t>
                      </a:r>
                      <a:r>
                        <a:rPr lang="ru-RU" baseline="0" dirty="0" smtClean="0"/>
                        <a:t> унизительная похвала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Хвастовство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Восторженный рассказ о своих реальных и мнимых успехах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Менторские отношения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Категоричные оценки; навязывание своих советов,</a:t>
                      </a:r>
                      <a:r>
                        <a:rPr lang="ru-RU" baseline="0" dirty="0" smtClean="0"/>
                        <a:t> своей точки зрения; напоминания о неприятном; нравоучения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Нечестность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Утаивание информации, манипуляция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Нарушение этики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Причинение случайного неудобства без извинения;  игнорирование партнера по общения; перебивание</a:t>
                      </a:r>
                      <a:r>
                        <a:rPr lang="ru-RU" baseline="0" dirty="0" smtClean="0"/>
                        <a:t> собеседника; перекладывание ответственности на другого.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Регрессивное поведение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Наивные вопросы; пререкания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Бесконфликтное поведение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820891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Предотвращение конфликтов типа А </a:t>
            </a:r>
            <a:r>
              <a:rPr lang="ru-RU" sz="2400" i="1" dirty="0" smtClean="0"/>
              <a:t>(пять правил</a:t>
            </a:r>
            <a:r>
              <a:rPr lang="ru-RU" sz="2400" dirty="0" smtClean="0"/>
              <a:t>):</a:t>
            </a:r>
          </a:p>
          <a:p>
            <a:pPr algn="just"/>
            <a:r>
              <a:rPr lang="ru-RU" sz="2200" b="1" dirty="0" smtClean="0"/>
              <a:t>Не использовать </a:t>
            </a:r>
            <a:r>
              <a:rPr lang="ru-RU" sz="2200" b="1" dirty="0" err="1" smtClean="0"/>
              <a:t>конфликтогены</a:t>
            </a:r>
            <a:r>
              <a:rPr lang="ru-RU" sz="2200" dirty="0" smtClean="0"/>
              <a:t>: думай, прежде чем говорить!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b="1" dirty="0" smtClean="0"/>
              <a:t>Не отвечать </a:t>
            </a:r>
            <a:r>
              <a:rPr lang="ru-RU" sz="2200" b="1" dirty="0" err="1" smtClean="0"/>
              <a:t>конфликтогеном</a:t>
            </a:r>
            <a:r>
              <a:rPr lang="ru-RU" sz="2200" b="1" dirty="0" smtClean="0"/>
              <a:t> на </a:t>
            </a:r>
            <a:r>
              <a:rPr lang="ru-RU" sz="2200" b="1" dirty="0" err="1" smtClean="0"/>
              <a:t>конфликтоген</a:t>
            </a:r>
            <a:r>
              <a:rPr lang="ru-RU" sz="2200" dirty="0" smtClean="0"/>
              <a:t>: управляй эмоциями, обдумывая слова, жесты!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b="1" dirty="0" smtClean="0"/>
              <a:t>Взглянуть на ситуацию глазами обидчика</a:t>
            </a:r>
            <a:r>
              <a:rPr lang="ru-RU" sz="2200" dirty="0" smtClean="0"/>
              <a:t>: уметь проявить </a:t>
            </a:r>
            <a:r>
              <a:rPr lang="ru-RU" sz="2200" b="1" dirty="0" err="1" smtClean="0"/>
              <a:t>эмпатию</a:t>
            </a:r>
            <a:r>
              <a:rPr lang="ru-RU" sz="2200" dirty="0" smtClean="0"/>
              <a:t>, понять, простить!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b="1" dirty="0" smtClean="0"/>
              <a:t>Проявлять благожелательность</a:t>
            </a:r>
            <a:r>
              <a:rPr lang="ru-RU" sz="2200" dirty="0" smtClean="0"/>
              <a:t>: улыбайся, будь вежлив!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 smtClean="0"/>
              <a:t>Для предупреждения </a:t>
            </a:r>
            <a:r>
              <a:rPr lang="ru-RU" sz="2200" dirty="0" err="1" smtClean="0"/>
              <a:t>конфликтогенов</a:t>
            </a:r>
            <a:r>
              <a:rPr lang="ru-RU" sz="2200" dirty="0" smtClean="0"/>
              <a:t> </a:t>
            </a:r>
            <a:r>
              <a:rPr lang="ru-RU" sz="2200" b="1" dirty="0" smtClean="0"/>
              <a:t>делать упреждающие разъяснения.</a:t>
            </a:r>
          </a:p>
          <a:p>
            <a:pPr algn="just"/>
            <a:endParaRPr lang="ru-RU" sz="2200" b="1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Предотвращение конфликтов типа Б и </a:t>
            </a:r>
            <a:r>
              <a:rPr lang="ru-RU" sz="2400" b="1" dirty="0" smtClean="0"/>
              <a:t>В</a:t>
            </a:r>
            <a:endParaRPr lang="ru-RU" sz="2400" b="1" dirty="0" smtClean="0"/>
          </a:p>
          <a:p>
            <a:pPr algn="just"/>
            <a:r>
              <a:rPr lang="ru-RU" sz="2400" dirty="0" smtClean="0"/>
              <a:t>Это устранение </a:t>
            </a:r>
            <a:r>
              <a:rPr lang="ru-RU" sz="2400" dirty="0" smtClean="0"/>
              <a:t>конфликтных ситуаций.</a:t>
            </a:r>
          </a:p>
          <a:p>
            <a:pPr algn="just"/>
            <a:r>
              <a:rPr lang="ru-RU" sz="2400" b="1" dirty="0" smtClean="0"/>
              <a:t>КАК</a:t>
            </a:r>
            <a:r>
              <a:rPr lang="ru-RU" sz="2400" dirty="0" smtClean="0"/>
              <a:t> </a:t>
            </a:r>
            <a:r>
              <a:rPr lang="ru-RU" sz="2400" dirty="0" smtClean="0"/>
              <a:t>это сделать?</a:t>
            </a:r>
          </a:p>
          <a:p>
            <a:pPr algn="just"/>
            <a:r>
              <a:rPr lang="ru-RU" sz="2400" dirty="0" smtClean="0"/>
              <a:t>1.Задавать </a:t>
            </a:r>
            <a:r>
              <a:rPr lang="ru-RU" sz="2400" dirty="0" smtClean="0"/>
              <a:t>вопрос </a:t>
            </a:r>
            <a:r>
              <a:rPr lang="ru-RU" sz="2400" dirty="0" smtClean="0"/>
              <a:t>«ПОЧЕМУ?», </a:t>
            </a:r>
            <a:r>
              <a:rPr lang="ru-RU" sz="2400" dirty="0" smtClean="0"/>
              <a:t>пока не станет понятна </a:t>
            </a:r>
            <a:r>
              <a:rPr lang="ru-RU" sz="2400" dirty="0" smtClean="0"/>
              <a:t>первопричина </a:t>
            </a:r>
            <a:r>
              <a:rPr lang="ru-RU" sz="2400" dirty="0" smtClean="0"/>
              <a:t>конфликта</a:t>
            </a:r>
            <a:r>
              <a:rPr lang="ru-RU" sz="2400" dirty="0" smtClean="0"/>
              <a:t>. Сформулировать </a:t>
            </a:r>
            <a:r>
              <a:rPr lang="ru-RU" sz="2400" dirty="0" err="1" smtClean="0"/>
              <a:t>ситуаци</a:t>
            </a:r>
            <a:r>
              <a:rPr lang="ru-RU" sz="2400" dirty="0" smtClean="0"/>
              <a:t> простыми словами, используя минимум слов. </a:t>
            </a:r>
          </a:p>
          <a:p>
            <a:pPr algn="just"/>
            <a:r>
              <a:rPr lang="ru-RU" sz="2400" dirty="0" smtClean="0"/>
              <a:t>Помнить</a:t>
            </a:r>
            <a:r>
              <a:rPr lang="ru-RU" sz="2400" dirty="0" smtClean="0"/>
              <a:t>, что </a:t>
            </a:r>
            <a:r>
              <a:rPr lang="ru-RU" sz="2400" b="1" dirty="0" smtClean="0"/>
              <a:t>формулировка</a:t>
            </a:r>
            <a:r>
              <a:rPr lang="ru-RU" sz="2400" dirty="0" smtClean="0"/>
              <a:t> первопричины конфликта </a:t>
            </a:r>
            <a:r>
              <a:rPr lang="ru-RU" sz="2400" b="1" dirty="0" smtClean="0"/>
              <a:t>должна быть конкретной</a:t>
            </a:r>
            <a:r>
              <a:rPr lang="ru-RU" sz="2400" dirty="0" smtClean="0"/>
              <a:t>!!! </a:t>
            </a:r>
            <a:r>
              <a:rPr lang="ru-RU" sz="2400" b="1" dirty="0" smtClean="0"/>
              <a:t>Не подходят формулировки</a:t>
            </a:r>
            <a:r>
              <a:rPr lang="ru-RU" sz="2400" dirty="0" smtClean="0"/>
              <a:t>: «дело в этом человеке», «дело в экономической ситуации в стране», «дело в плохих дорогах» и т.п.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2.Устранить конфликтую ситуацию. Как? =</a:t>
            </a:r>
            <a:r>
              <a:rPr lang="en-US" sz="2400" dirty="0" smtClean="0"/>
              <a:t>&gt;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3.Наметить конкретные шаги для устранения четко сформулированной конфликтной ситуации.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33265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Бесконфликтное поведение</a:t>
            </a:r>
            <a:endParaRPr lang="ru-RU" sz="2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Механизм возникновения конфликтов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620688"/>
          <a:ext cx="792088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1944216"/>
                <a:gridCol w="1656184"/>
                <a:gridCol w="35283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Механизм возникновения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конфликтных ситуаций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Степень неизбежности конфликта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Закон эскалации конфликтов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Случаен, т.к.</a:t>
                      </a:r>
                    </a:p>
                    <a:p>
                      <a:r>
                        <a:rPr lang="ru-RU" dirty="0" smtClean="0"/>
                        <a:t>1) первый </a:t>
                      </a:r>
                      <a:r>
                        <a:rPr lang="ru-RU" dirty="0" err="1" smtClean="0"/>
                        <a:t>конфликтоген</a:t>
                      </a:r>
                      <a:r>
                        <a:rPr lang="ru-RU" dirty="0" smtClean="0"/>
                        <a:t> нередко случаен;</a:t>
                      </a:r>
                    </a:p>
                    <a:p>
                      <a:r>
                        <a:rPr lang="ru-RU" dirty="0" smtClean="0"/>
                        <a:t>2) не всякий </a:t>
                      </a:r>
                      <a:r>
                        <a:rPr lang="ru-RU" dirty="0" err="1" smtClean="0"/>
                        <a:t>конфликтоген</a:t>
                      </a:r>
                      <a:r>
                        <a:rPr lang="ru-RU" dirty="0" smtClean="0"/>
                        <a:t> неизбежно приводит к конфликту;</a:t>
                      </a:r>
                    </a:p>
                    <a:p>
                      <a:r>
                        <a:rPr lang="ru-RU" dirty="0" smtClean="0"/>
                        <a:t>3) может не последовать ответного </a:t>
                      </a:r>
                      <a:r>
                        <a:rPr lang="ru-RU" dirty="0" err="1" smtClean="0"/>
                        <a:t>конфликтогена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Конфликтная ситуация + инцидент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Одна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Закономерен, т.к. существуют накопившиеся противоречия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Развитие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конфликтных ситуаций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Два и более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Неизбежен, т.к. новая конфликтная ситуация усиливает</a:t>
                      </a:r>
                      <a:r>
                        <a:rPr lang="ru-RU" baseline="0" dirty="0" smtClean="0"/>
                        <a:t> имеющиеся противоречия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211669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ПОМНИТЬ</a:t>
            </a:r>
            <a:r>
              <a:rPr lang="ru-RU" dirty="0" smtClean="0"/>
              <a:t>: часто повторяющиеся конфликты по типу А свидетельствуют о наличии конфликтной ситуации, которую следует понять и разрешить. </a:t>
            </a:r>
            <a:r>
              <a:rPr lang="ru-RU" dirty="0" smtClean="0"/>
              <a:t>Т.е. </a:t>
            </a:r>
            <a:r>
              <a:rPr lang="ru-RU" dirty="0" smtClean="0"/>
              <a:t>наличие </a:t>
            </a:r>
            <a:r>
              <a:rPr lang="ru-RU" dirty="0" smtClean="0"/>
              <a:t>конфликта 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15616" y="1876181"/>
            <a:ext cx="7272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2400" dirty="0">
                <a:latin typeface="+mj-lt"/>
                <a:cs typeface="Times New Roman" pitchFamily="18" charset="0"/>
              </a:rPr>
              <a:t>Объективные причины конфликтов.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2400" dirty="0">
                <a:latin typeface="+mj-lt"/>
                <a:cs typeface="Times New Roman" pitchFamily="18" charset="0"/>
              </a:rPr>
              <a:t>Субъективные причины конфликтов.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2400" dirty="0" smtClean="0">
                <a:latin typeface="+mj-lt"/>
                <a:cs typeface="Times New Roman" pitchFamily="18" charset="0"/>
              </a:rPr>
              <a:t>Формулы </a:t>
            </a:r>
            <a:r>
              <a:rPr lang="ru-RU" sz="2400" dirty="0">
                <a:latin typeface="+mj-lt"/>
                <a:cs typeface="Times New Roman" pitchFamily="18" charset="0"/>
              </a:rPr>
              <a:t>возникновения конфликта.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260648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Конфликты и </a:t>
            </a:r>
            <a:r>
              <a:rPr lang="ru-RU" sz="2800" b="1" dirty="0" err="1" smtClean="0"/>
              <a:t>трансактный</a:t>
            </a:r>
            <a:r>
              <a:rPr lang="ru-RU" sz="2800" b="1" dirty="0" smtClean="0"/>
              <a:t> анализ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84249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Теория </a:t>
            </a:r>
            <a:r>
              <a:rPr lang="ru-RU" sz="2400" b="1" dirty="0" err="1" smtClean="0"/>
              <a:t>трансакционного</a:t>
            </a:r>
            <a:r>
              <a:rPr lang="ru-RU" sz="2400" b="1" dirty="0" smtClean="0"/>
              <a:t> анализа </a:t>
            </a:r>
            <a:r>
              <a:rPr lang="ru-RU" sz="2400" dirty="0" smtClean="0"/>
              <a:t>(</a:t>
            </a:r>
            <a:r>
              <a:rPr lang="ru-RU" sz="2400" dirty="0" err="1" smtClean="0"/>
              <a:t>трансактного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анализа</a:t>
            </a:r>
            <a:r>
              <a:rPr lang="ru-RU" sz="2400" dirty="0" smtClean="0"/>
              <a:t>)</a:t>
            </a:r>
          </a:p>
          <a:p>
            <a:pPr algn="just"/>
            <a:r>
              <a:rPr lang="ru-RU" sz="2400" dirty="0" smtClean="0"/>
              <a:t>Разработана </a:t>
            </a:r>
            <a:r>
              <a:rPr lang="ru-RU" sz="2400" b="1" dirty="0" smtClean="0"/>
              <a:t>Э. Берном </a:t>
            </a:r>
            <a:r>
              <a:rPr lang="ru-RU" sz="2400" dirty="0" smtClean="0"/>
              <a:t>в 60-е гг. </a:t>
            </a:r>
            <a:r>
              <a:rPr lang="en-US" sz="2400" dirty="0" smtClean="0"/>
              <a:t>XX </a:t>
            </a:r>
            <a:r>
              <a:rPr lang="ru-RU" sz="2400" dirty="0" smtClean="0"/>
              <a:t>в. («Люди и игры»). Теория </a:t>
            </a:r>
            <a:r>
              <a:rPr lang="ru-RU" sz="2400" dirty="0" err="1" smtClean="0"/>
              <a:t>мождет</a:t>
            </a:r>
            <a:r>
              <a:rPr lang="ru-RU" sz="2400" dirty="0" smtClean="0"/>
              <a:t> применяться в практике прогнозирования конфликтов и их предупреждения при межличностном взаимодействии (МЛВ).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dirty="0" smtClean="0"/>
              <a:t>Трансакция</a:t>
            </a:r>
            <a:r>
              <a:rPr lang="ru-RU" sz="2400" dirty="0" smtClean="0"/>
              <a:t> – единица взаимодействия партнеров по общения, сопровождающаяся заданием их позиции. 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По мнению Э Берна, люди в различных ситуациях во взаимодействиях друг с другом (трансакциях) занимают позиции: </a:t>
            </a:r>
            <a:r>
              <a:rPr lang="ru-RU" sz="2400" b="1" dirty="0" smtClean="0"/>
              <a:t>Родитель - Р, Взрослый -В, Ребенок (Дитя) Д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В России теория была развита М.Е. Литваком («Психологическое айкидо»).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8486" y="332656"/>
            <a:ext cx="7054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Поведенческие характеристики трансакций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Ребенок</a:t>
            </a:r>
            <a:r>
              <a:rPr lang="ru-RU" sz="2000" dirty="0" smtClean="0"/>
              <a:t> – проявляет чувства (обиды, страха, вины и т.п.). «Почему Я?»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Родитель</a:t>
            </a:r>
            <a:r>
              <a:rPr lang="ru-RU" sz="2000" dirty="0" smtClean="0"/>
              <a:t> - требует оценивает, учит, покровительствует.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Взрослый</a:t>
            </a:r>
            <a:r>
              <a:rPr lang="ru-RU" sz="2000" dirty="0" smtClean="0"/>
              <a:t> – работает с информацией, рассуждает, анализирует, разговаривает на равных, апеллирует к разуму и логике. 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3068960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Трансактный</a:t>
            </a:r>
            <a:r>
              <a:rPr lang="ru-RU" sz="2400" b="1" dirty="0" smtClean="0"/>
              <a:t> анализ</a:t>
            </a: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4365104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3573016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Составить матрицу -</a:t>
            </a:r>
            <a:r>
              <a:rPr lang="en-US" sz="2000" dirty="0" smtClean="0"/>
              <a:t>&gt;</a:t>
            </a:r>
            <a:r>
              <a:rPr lang="ru-RU" sz="2000" dirty="0" smtClean="0"/>
              <a:t> Выяснить субъекты МЛВ инициатора и «мишени» -</a:t>
            </a:r>
            <a:r>
              <a:rPr lang="en-US" sz="2000" dirty="0" smtClean="0"/>
              <a:t>&gt;</a:t>
            </a:r>
            <a:r>
              <a:rPr lang="ru-RU" sz="2000" dirty="0" smtClean="0"/>
              <a:t> Определить позиции каждого субъекта  -</a:t>
            </a:r>
            <a:r>
              <a:rPr lang="en-US" sz="2000" dirty="0" smtClean="0"/>
              <a:t>&gt; </a:t>
            </a:r>
            <a:r>
              <a:rPr lang="ru-RU" sz="2000" dirty="0" smtClean="0"/>
              <a:t>Обозначить позиции стрелками.</a:t>
            </a:r>
            <a:endParaRPr lang="ru-RU" sz="20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331640" y="4581128"/>
            <a:ext cx="216024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187624" y="4653136"/>
            <a:ext cx="244827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043608" y="4941168"/>
            <a:ext cx="25922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043608" y="4797152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9512" y="5534561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Сумма расхождений = 0 Нет конфликта</a:t>
            </a:r>
          </a:p>
          <a:p>
            <a:pPr algn="just"/>
            <a:r>
              <a:rPr lang="ru-RU" sz="2000" dirty="0" smtClean="0"/>
              <a:t>Сумма расхождений от 1 до 4 Есть конфликтная ситуация.</a:t>
            </a:r>
          </a:p>
          <a:p>
            <a:pPr algn="just"/>
            <a:r>
              <a:rPr lang="ru-RU" sz="2000" b="1" dirty="0" smtClean="0"/>
              <a:t>НАДО</a:t>
            </a:r>
            <a:r>
              <a:rPr lang="ru-RU" sz="2000" dirty="0" smtClean="0"/>
              <a:t>: свести на уровень 0, если есть возможность перейти на уровень В-В.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276872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/>
              <a:t>Объективные причины </a:t>
            </a:r>
            <a:r>
              <a:rPr lang="ru-RU" sz="3600" dirty="0" smtClean="0"/>
              <a:t>конфликтов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869160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Объективные противоречия </a:t>
            </a:r>
            <a:r>
              <a:rPr lang="ru-RU" sz="2000" dirty="0" smtClean="0"/>
              <a:t>– это противоречия, реально существующие </a:t>
            </a:r>
            <a:r>
              <a:rPr lang="ru-RU" sz="2000" dirty="0"/>
              <a:t>в обществе независимо от воли и желания субъектов. </a:t>
            </a:r>
            <a:endParaRPr lang="ru-RU" sz="2000" dirty="0" smtClean="0"/>
          </a:p>
          <a:p>
            <a:pPr algn="just"/>
            <a:r>
              <a:rPr lang="ru-RU" sz="2000" dirty="0" smtClean="0"/>
              <a:t>Примеры объективных противоречий: </a:t>
            </a:r>
            <a:r>
              <a:rPr lang="ru-RU" sz="2000" dirty="0"/>
              <a:t>противоречия между трудом и капиталом, между управляющими и управляемыми, противоречия «отцов» и «детей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47667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Объективные противоречия в обществе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196752"/>
            <a:ext cx="82809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Общество</a:t>
            </a:r>
            <a:r>
              <a:rPr lang="ru-RU" sz="2000" dirty="0" smtClean="0"/>
              <a:t> – сложная система, состоящая из: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Людей, объединенных в социальные общности и социальные группы;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Взаимодействий между людьми (социальными группами</a:t>
            </a:r>
            <a:r>
              <a:rPr lang="en-US" sz="2000" dirty="0" smtClean="0"/>
              <a:t> /</a:t>
            </a:r>
            <a:r>
              <a:rPr lang="ru-RU" sz="2000" dirty="0" smtClean="0"/>
              <a:t> общностями, внутри социальных групп </a:t>
            </a:r>
            <a:r>
              <a:rPr lang="en-US" sz="2000" dirty="0" smtClean="0"/>
              <a:t>/</a:t>
            </a:r>
            <a:r>
              <a:rPr lang="ru-RU" sz="2000" dirty="0" smtClean="0"/>
              <a:t> общностей);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Социальных норм.</a:t>
            </a:r>
          </a:p>
          <a:p>
            <a:pPr algn="just">
              <a:buFont typeface="Arial" pitchFamily="34" charset="0"/>
              <a:buChar char="•"/>
            </a:pPr>
            <a:endParaRPr lang="ru-RU" sz="2000" dirty="0"/>
          </a:p>
          <a:p>
            <a:pPr algn="just"/>
            <a:r>
              <a:rPr lang="ru-RU" sz="2000" dirty="0" smtClean="0"/>
              <a:t>Сложность общества способствует возникновению противоречий.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Взаимодействия людей – </a:t>
            </a:r>
            <a:r>
              <a:rPr lang="ru-RU" sz="2000" b="1" dirty="0" smtClean="0"/>
              <a:t>общественные отношен</a:t>
            </a:r>
            <a:r>
              <a:rPr lang="ru-RU" sz="2000" dirty="0" smtClean="0"/>
              <a:t>ия 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 smtClean="0"/>
              <a:t>Сотрудничество</a:t>
            </a:r>
            <a:r>
              <a:rPr lang="ru-RU" sz="2000" dirty="0"/>
              <a:t> </a:t>
            </a:r>
            <a:r>
              <a:rPr lang="ru-RU" sz="2000" dirty="0" smtClean="0"/>
              <a:t>     </a:t>
            </a:r>
            <a:r>
              <a:rPr lang="ru-RU" sz="2000" b="1" dirty="0" smtClean="0"/>
              <a:t>соперничество</a:t>
            </a:r>
            <a:r>
              <a:rPr lang="ru-RU" sz="2000" dirty="0" smtClean="0"/>
              <a:t> =</a:t>
            </a:r>
            <a:r>
              <a:rPr lang="en-US" sz="2000" dirty="0" smtClean="0"/>
              <a:t>&gt;</a:t>
            </a:r>
            <a:endParaRPr lang="ru-RU" sz="20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763688" y="4005064"/>
            <a:ext cx="172819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067944" y="393305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88640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Объективные противоречия в обществе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1. Социальная неоднородность общества: различия в уровнях дохода, власти, престижа, доступа к ресурсам, информации, духовным ценностям (например, образованию).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2. Различия в социальных нормах (отличия в нормах поколений, социальных общностей, социальных институтов) =</a:t>
            </a:r>
            <a:r>
              <a:rPr lang="en-US" sz="2400" dirty="0" smtClean="0"/>
              <a:t>&gt;</a:t>
            </a:r>
            <a:r>
              <a:rPr lang="ru-RU" sz="2400" dirty="0" smtClean="0"/>
              <a:t> </a:t>
            </a:r>
            <a:r>
              <a:rPr lang="ru-RU" sz="2400" dirty="0" err="1" smtClean="0"/>
              <a:t>социокультурные</a:t>
            </a:r>
            <a:r>
              <a:rPr lang="ru-RU" sz="2400" dirty="0" smtClean="0"/>
              <a:t> различия в обществе.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Данные противоречия могут проявляться как на уровне межличностных отношений, так и на уровне групповых или межгрупповых противоречий.</a:t>
            </a:r>
          </a:p>
          <a:p>
            <a:pPr algn="just"/>
            <a:r>
              <a:rPr lang="ru-RU" sz="2400" b="1" dirty="0" smtClean="0"/>
              <a:t>Примеры межгрупповых противоречий</a:t>
            </a:r>
            <a:r>
              <a:rPr lang="ru-RU" sz="2400" dirty="0" smtClean="0"/>
              <a:t>: забастовки, революции, войны между государствами. 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78092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Субъективные причины конфликтов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88640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Человек – источник конфликта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692696"/>
            <a:ext cx="83529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Помнить о биосоциальности человека!!!</a:t>
            </a:r>
          </a:p>
          <a:p>
            <a:pPr algn="just"/>
            <a:r>
              <a:rPr lang="ru-RU" sz="2400" b="1" dirty="0" smtClean="0"/>
              <a:t>Человек  - биологическое существо </a:t>
            </a:r>
            <a:r>
              <a:rPr lang="ru-RU" sz="2400" dirty="0" smtClean="0"/>
              <a:t>=</a:t>
            </a:r>
            <a:r>
              <a:rPr lang="en-US" sz="2400" dirty="0" smtClean="0"/>
              <a:t>&gt;</a:t>
            </a:r>
            <a:r>
              <a:rPr lang="ru-RU" sz="2400" dirty="0" smtClean="0"/>
              <a:t> Наличие инстинктов и эмоций:</a:t>
            </a:r>
          </a:p>
          <a:p>
            <a:pPr algn="just"/>
            <a:r>
              <a:rPr lang="ru-RU" sz="2400" b="1" dirty="0" smtClean="0"/>
              <a:t>Агрессия</a:t>
            </a:r>
            <a:r>
              <a:rPr lang="ru-RU" sz="2400" dirty="0" smtClean="0"/>
              <a:t> – одно из природных качеств человека. Может быть словесной, физической.  </a:t>
            </a:r>
          </a:p>
          <a:p>
            <a:pPr algn="just"/>
            <a:r>
              <a:rPr lang="ru-RU" sz="2400" dirty="0" smtClean="0"/>
              <a:t>Биологическая реакция человека на опасность (инстинкт): </a:t>
            </a:r>
          </a:p>
          <a:p>
            <a:pPr algn="just"/>
            <a:r>
              <a:rPr lang="ru-RU" sz="2400" b="1" dirty="0" smtClean="0"/>
              <a:t>Стой, БЕЙ (!!!), беги. </a:t>
            </a:r>
            <a:r>
              <a:rPr lang="ru-RU" sz="2400" dirty="0" smtClean="0"/>
              <a:t>Бей – агрессия.</a:t>
            </a:r>
          </a:p>
          <a:p>
            <a:pPr algn="just"/>
            <a:r>
              <a:rPr lang="ru-RU" sz="2400" dirty="0" smtClean="0"/>
              <a:t>Мнение психологов: агрессия первичный инстинкт, направленный на сохранение вида.</a:t>
            </a:r>
          </a:p>
          <a:p>
            <a:pPr algn="just"/>
            <a:r>
              <a:rPr lang="ru-RU" sz="2400" b="1" dirty="0" smtClean="0"/>
              <a:t>З. Фрейд </a:t>
            </a:r>
            <a:r>
              <a:rPr lang="ru-RU" sz="2400" dirty="0" smtClean="0"/>
              <a:t>впервые распознал самостоятельное значение агрессии.</a:t>
            </a:r>
          </a:p>
          <a:p>
            <a:pPr algn="just"/>
            <a:r>
              <a:rPr lang="ru-RU" sz="2400" dirty="0"/>
              <a:t>	</a:t>
            </a:r>
            <a:r>
              <a:rPr lang="ru-RU" sz="2400" dirty="0" smtClean="0"/>
              <a:t>	+</a:t>
            </a:r>
          </a:p>
          <a:p>
            <a:pPr algn="just"/>
            <a:r>
              <a:rPr lang="ru-RU" sz="2400" dirty="0" smtClean="0"/>
              <a:t>Другие негативные эмоции: </a:t>
            </a:r>
            <a:r>
              <a:rPr lang="ru-RU" sz="2400" b="1" dirty="0" smtClean="0"/>
              <a:t>гнев</a:t>
            </a:r>
            <a:r>
              <a:rPr lang="ru-RU" sz="2400" dirty="0" smtClean="0"/>
              <a:t>, </a:t>
            </a:r>
            <a:r>
              <a:rPr lang="ru-RU" sz="2400" b="1" dirty="0" smtClean="0"/>
              <a:t>раздражительность</a:t>
            </a:r>
            <a:r>
              <a:rPr lang="ru-RU" sz="2400" dirty="0" smtClean="0"/>
              <a:t>, тревога, страх и т.п.</a:t>
            </a:r>
          </a:p>
          <a:p>
            <a:pPr algn="just"/>
            <a:r>
              <a:rPr lang="ru-RU" sz="2400" dirty="0" smtClean="0"/>
              <a:t>		+</a:t>
            </a:r>
          </a:p>
          <a:p>
            <a:pPr algn="just"/>
            <a:r>
              <a:rPr lang="ru-RU" sz="2400" dirty="0" smtClean="0"/>
              <a:t>Особенности психики (темперамент, физиология  восприятия)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4"/>
            <a:ext cx="84249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Человек - социальное существо </a:t>
            </a:r>
            <a:r>
              <a:rPr lang="ru-RU" sz="2000" dirty="0" smtClean="0"/>
              <a:t>=</a:t>
            </a:r>
            <a:r>
              <a:rPr lang="en-US" sz="2000" dirty="0" smtClean="0"/>
              <a:t>&gt; </a:t>
            </a:r>
            <a:r>
              <a:rPr lang="ru-RU" sz="2000" dirty="0" smtClean="0"/>
              <a:t>Наличие социальных норм, установок, ценностей, идеалов  =</a:t>
            </a:r>
            <a:r>
              <a:rPr lang="en-US" sz="2000" dirty="0" smtClean="0"/>
              <a:t>&gt;</a:t>
            </a:r>
            <a:r>
              <a:rPr lang="ru-RU" sz="2000" dirty="0" smtClean="0"/>
              <a:t> </a:t>
            </a:r>
            <a:r>
              <a:rPr lang="ru-RU" sz="2000" b="1" dirty="0" smtClean="0"/>
              <a:t>Субъективные</a:t>
            </a:r>
            <a:r>
              <a:rPr lang="ru-RU" sz="2000" dirty="0" smtClean="0"/>
              <a:t> </a:t>
            </a:r>
            <a:r>
              <a:rPr lang="ru-RU" sz="2000" b="1" dirty="0" smtClean="0"/>
              <a:t>факторы конфликта: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«</a:t>
            </a:r>
            <a:r>
              <a:rPr lang="ru-RU" sz="2000" b="1" dirty="0" smtClean="0"/>
              <a:t>Ловушки восприятия</a:t>
            </a:r>
            <a:r>
              <a:rPr lang="ru-RU" sz="2000" dirty="0" smtClean="0"/>
              <a:t>» (следствие опыта) - </a:t>
            </a:r>
            <a:r>
              <a:rPr lang="ru-RU" sz="2000" b="1" dirty="0" smtClean="0"/>
              <a:t>теорема Томаса</a:t>
            </a:r>
            <a:r>
              <a:rPr lang="ru-RU" sz="2000" dirty="0" smtClean="0"/>
              <a:t>: «Если ситуации воспринимаются как реальные, они становятся реальными по своим последствиям».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Негативные установки</a:t>
            </a:r>
            <a:r>
              <a:rPr lang="ru-RU" sz="2000" dirty="0" smtClean="0"/>
              <a:t>: негативное восприятие противоположной стороны при позитивном восприятии себя.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Обезличивание</a:t>
            </a:r>
            <a:r>
              <a:rPr lang="ru-RU" sz="2000" dirty="0" smtClean="0"/>
              <a:t> (потеря чувства индивидуальности в группе) и </a:t>
            </a:r>
            <a:r>
              <a:rPr lang="ru-RU" sz="2000" b="1" dirty="0" smtClean="0"/>
              <a:t>дегуманизация</a:t>
            </a:r>
            <a:r>
              <a:rPr lang="ru-RU" sz="2000" dirty="0" smtClean="0"/>
              <a:t> (пример использования бранных слов) =</a:t>
            </a:r>
            <a:r>
              <a:rPr lang="en-US" sz="2000" dirty="0" smtClean="0"/>
              <a:t>&gt;</a:t>
            </a:r>
            <a:r>
              <a:rPr lang="ru-RU" sz="2000" dirty="0" smtClean="0"/>
              <a:t> возможность проявления агрессии.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Избирательное восприятие</a:t>
            </a:r>
            <a:r>
              <a:rPr lang="ru-RU" sz="2000" dirty="0" smtClean="0"/>
              <a:t>:  искажение в восприятии информации, атрибутивное искажение, восприятие «несправедливости» (проявляется как реакция на любое решение руководителя).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err="1" smtClean="0"/>
              <a:t>Сверприверженность</a:t>
            </a:r>
            <a:r>
              <a:rPr lang="ru-RU" sz="2000" b="1" dirty="0" smtClean="0"/>
              <a:t> цели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8864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Человек – источник конфликта</a:t>
            </a:r>
            <a:endParaRPr lang="ru-RU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ВАЖНО</a:t>
            </a:r>
            <a:r>
              <a:rPr lang="ru-RU" sz="2400" dirty="0" smtClean="0"/>
              <a:t>!</a:t>
            </a:r>
          </a:p>
          <a:p>
            <a:pPr algn="just"/>
            <a:r>
              <a:rPr lang="ru-RU" sz="2400" dirty="0" smtClean="0"/>
              <a:t>Ввиду особенностей </a:t>
            </a:r>
            <a:r>
              <a:rPr lang="ru-RU" sz="2400" dirty="0" err="1" smtClean="0"/>
              <a:t>психо-эмоционального</a:t>
            </a:r>
            <a:r>
              <a:rPr lang="ru-RU" sz="2400" dirty="0" smtClean="0"/>
              <a:t> типа человека (биология) и личностных установок человека (</a:t>
            </a:r>
            <a:r>
              <a:rPr lang="ru-RU" sz="2400" dirty="0" err="1" smtClean="0"/>
              <a:t>социальность</a:t>
            </a:r>
            <a:r>
              <a:rPr lang="ru-RU" sz="2400" dirty="0" smtClean="0"/>
              <a:t>) могут быть искажения восприятия объективной реальности =</a:t>
            </a:r>
            <a:r>
              <a:rPr lang="en-US" sz="2400" dirty="0" smtClean="0"/>
              <a:t>&gt; </a:t>
            </a:r>
            <a:endParaRPr lang="ru-RU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1</a:t>
            </a:r>
            <a:r>
              <a:rPr lang="ru-RU" sz="2400" dirty="0" smtClean="0"/>
              <a:t>.В воображении субъекта могут возникнуть мнимые противоречия, в то время как  объективных причин для конфликта нет. Т.е. субъект воспринимает ситуацию как конфликтную. =</a:t>
            </a:r>
            <a:r>
              <a:rPr lang="en-US" sz="2400" dirty="0" smtClean="0"/>
              <a:t>&gt;</a:t>
            </a:r>
            <a:r>
              <a:rPr lang="ru-RU" sz="2400" dirty="0" smtClean="0"/>
              <a:t>  Субъективно-субъективные противоречия. 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2.Противоположная ситуация: реально существуют конфликтные противоречия, но субъект считает, что достаточных причин для конфликта нет.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88640"/>
            <a:ext cx="5017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Человек – источник конфликта</a:t>
            </a:r>
            <a:endParaRPr lang="ru-RU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1550</Words>
  <Application>Microsoft Office PowerPoint</Application>
  <PresentationFormat>Экран (4:3)</PresentationFormat>
  <Paragraphs>197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36</cp:revision>
  <dcterms:created xsi:type="dcterms:W3CDTF">2020-09-12T09:17:46Z</dcterms:created>
  <dcterms:modified xsi:type="dcterms:W3CDTF">2020-09-17T13:19:09Z</dcterms:modified>
</cp:coreProperties>
</file>